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83" r:id="rId2"/>
    <p:sldId id="284" r:id="rId3"/>
    <p:sldId id="285" r:id="rId4"/>
    <p:sldId id="293" r:id="rId5"/>
    <p:sldId id="295" r:id="rId6"/>
    <p:sldId id="300" r:id="rId7"/>
    <p:sldId id="269" r:id="rId8"/>
    <p:sldId id="289" r:id="rId9"/>
    <p:sldId id="286" r:id="rId10"/>
    <p:sldId id="287" r:id="rId11"/>
    <p:sldId id="296" r:id="rId12"/>
    <p:sldId id="297" r:id="rId13"/>
    <p:sldId id="298" r:id="rId14"/>
    <p:sldId id="299" r:id="rId15"/>
    <p:sldId id="291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healthcare/our-insights/what-to-expect-in-us-healthcare-in-2024-and-beyon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ashingtonpost.com/wellness/2023/10/30/medical-appointments-avoiding-long-waits/#:~:text=can%20be%20challenging.-,The%20average%20wait%20for%20an%20appointment%20with%20a%20physician%20for,physician%20recruiting%20firm%20Merritt%20Hawkins.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healthcare/our-insights/what-to-expect-in-us-healthcare-in-2024-and-beyon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ashingtonpost.com/wellness/2023/10/30/medical-appointments-avoiding-long-waits/#:~:text=can%20be%20challenging.-,The%20average%20wait%20for%20an%20appointment%20with%20a%20physician%20for,physician%20recruiting%20firm%20Merritt%20Hawkins.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279a0be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279a0be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279a0be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279a0be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https://www.mckinsey.com/industries/healthcare/our-insights/what-to-expect-in-us-healthcare-in-2024-and-beyond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143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DC1C6"/>
                </a:solidFill>
                <a:highlight>
                  <a:srgbClr val="28292A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 › wellness › 2023/10/30</a:t>
            </a:r>
            <a:endParaRPr sz="900">
              <a:solidFill>
                <a:srgbClr val="BDC1C6"/>
              </a:solidFill>
              <a:highlight>
                <a:srgbClr val="28292A"/>
              </a:highlight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279a0be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279a0be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https://www.mckinsey.com/industries/healthcare/our-insights/what-to-expect-in-us-healthcare-in-2024-and-beyond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143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BDC1C6"/>
                </a:solidFill>
                <a:highlight>
                  <a:srgbClr val="28292A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 › wellness › 2023/10/30</a:t>
            </a:r>
            <a:endParaRPr sz="900">
              <a:solidFill>
                <a:srgbClr val="BDC1C6"/>
              </a:solidFill>
              <a:highlight>
                <a:srgbClr val="28292A"/>
              </a:highlight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f279a0be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f279a0be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67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ff977b9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ff977b9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2e8a1ca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2e8a1ca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Medical Call Recordings: The process begins with recorded patient-provider conversations.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OpenAI Whisper: These audio files are transcribed into text using Whisper.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Call Transcriptions: The transcriptions are then processed to generate summaries and extract key medical insights.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Azure OpenAI GPT-4: The GPT-4 model is utilized to create structured summaries from the transcriptions, which include symptoms discussed, potential diagnoses, and follow-up actions.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Call Summaries: Summarized conversations are stored and can be accessed by healthcare providers under the Patient Insights feature.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RAG Implementation: The platform integrates Retrieval-Augmented Generation (RAG) using the Langchain Framework, Pinecone vector database, and Azure embeddings. This combination allows the platform to answer patient queries based on previous data.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Symptom Checker: Patients can use the Symptom Checker feature to receive an initial diagnosis based on their symptoms.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Streamlit Interface: Both the Patient Insights and Symptom Checker features are accessible through a user-friendly Streamlit interface.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279a0be0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f279a0be0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Who They Are: Doctors, general practitioners, and specialists who need efficient tools to manage patient information.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Their Need: Simplified access to comprehensive patient summaries to improve decision-making and reduce time spent on administrative tasks.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279a0be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f279a0be0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connectai.streamlit.app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597-022-01423-1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7-022-01423-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MediConnect AI</a:t>
            </a:r>
            <a:endParaRPr dirty="0"/>
          </a:p>
        </p:txBody>
      </p:sp>
      <p:sp>
        <p:nvSpPr>
          <p:cNvPr id="325" name="Google Shape;325;p52"/>
          <p:cNvSpPr txBox="1">
            <a:spLocks noGrp="1"/>
          </p:cNvSpPr>
          <p:nvPr>
            <p:ph type="subTitle" idx="1"/>
          </p:nvPr>
        </p:nvSpPr>
        <p:spPr>
          <a:xfrm>
            <a:off x="4056743" y="3586675"/>
            <a:ext cx="4646482" cy="12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by </a:t>
            </a:r>
            <a:br>
              <a:rPr lang="en" sz="1300" dirty="0"/>
            </a:br>
            <a:r>
              <a:rPr lang="en" sz="1300" dirty="0"/>
              <a:t>Krishna Sai Desaboina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/>
          </a:p>
        </p:txBody>
      </p:sp>
      <p:sp>
        <p:nvSpPr>
          <p:cNvPr id="326" name="Google Shape;326;p52"/>
          <p:cNvSpPr txBox="1"/>
          <p:nvPr/>
        </p:nvSpPr>
        <p:spPr>
          <a:xfrm>
            <a:off x="2440950" y="1399650"/>
            <a:ext cx="64332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Enhancing Doctor-Patient Interactions</a:t>
            </a:r>
            <a:endParaRPr sz="22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324600" y="2197587"/>
            <a:ext cx="84948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50" b="1" dirty="0">
                <a:solidFill>
                  <a:srgbClr val="0E0E0E"/>
                </a:solidFill>
              </a:rPr>
              <a:t>Objective:</a:t>
            </a:r>
            <a:endParaRPr sz="1850" b="1" dirty="0">
              <a:solidFill>
                <a:srgbClr val="0E0E0E"/>
              </a:solidFill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50" dirty="0">
                <a:solidFill>
                  <a:srgbClr val="0E0E0E"/>
                </a:solidFill>
              </a:rPr>
              <a:t>	•	Provides doctors with AI-generated summaries of patient conversations.</a:t>
            </a:r>
            <a:endParaRPr sz="1850" dirty="0">
              <a:solidFill>
                <a:srgbClr val="0E0E0E"/>
              </a:solidFill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dirty="0">
                <a:solidFill>
                  <a:srgbClr val="0E0E0E"/>
                </a:solidFill>
              </a:rPr>
              <a:t>	•	Offers patients initial diagnoses based on their symptoms.</a:t>
            </a:r>
            <a:endParaRPr sz="2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6" grpId="0"/>
      <p:bldP spid="3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900" dirty="0">
                <a:solidFill>
                  <a:schemeClr val="accent5"/>
                </a:solidFill>
              </a:rPr>
              <a:t>MediConnect AI: Symptom Checker</a:t>
            </a:r>
            <a:endParaRPr sz="15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 b="0" dirty="0"/>
          </a:p>
        </p:txBody>
      </p:sp>
      <p:pic>
        <p:nvPicPr>
          <p:cNvPr id="355" name="Google Shape;355;p56" title="Free Images : fever, sick, cold, flu, thermometer, ache, care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700"/>
            <a:ext cx="3502802" cy="35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4892575" y="1640700"/>
            <a:ext cx="38616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chemeClr val="lt1"/>
                </a:solidFill>
              </a:rPr>
              <a:t>Feature:</a:t>
            </a:r>
            <a:endParaRPr sz="175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</a:rPr>
              <a:t>Provides patients with an initial diagnosis based on their symptoms.</a:t>
            </a:r>
            <a:endParaRPr sz="1050">
              <a:solidFill>
                <a:srgbClr val="0E0E0E"/>
              </a:solidFill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1">
                <a:solidFill>
                  <a:schemeClr val="lt1"/>
                </a:solidFill>
              </a:rPr>
              <a:t>Benefit:</a:t>
            </a:r>
            <a:endParaRPr sz="1750" b="1">
              <a:solidFill>
                <a:schemeClr val="lt1"/>
              </a:solidFill>
            </a:endParaRPr>
          </a:p>
          <a:p>
            <a:pPr marL="457200" marR="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Char char="●"/>
            </a:pPr>
            <a:r>
              <a:rPr lang="en" sz="1750">
                <a:solidFill>
                  <a:schemeClr val="lt1"/>
                </a:solidFill>
              </a:rPr>
              <a:t>Helps patients manage their health while waiting for a doctor’s visit.</a:t>
            </a:r>
            <a:endParaRPr sz="1750">
              <a:solidFill>
                <a:schemeClr val="lt1"/>
              </a:solidFill>
            </a:endParaRPr>
          </a:p>
          <a:p>
            <a:pPr marL="457200" marR="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Char char="●"/>
            </a:pPr>
            <a:r>
              <a:rPr lang="en" sz="1750">
                <a:solidFill>
                  <a:schemeClr val="lt1"/>
                </a:solidFill>
              </a:rPr>
              <a:t>Encourages timely consultation with healthcare professionals.</a:t>
            </a:r>
            <a:endParaRPr sz="1750">
              <a:solidFill>
                <a:schemeClr val="lt1"/>
              </a:solidFill>
            </a:endParaRPr>
          </a:p>
          <a:p>
            <a:pPr marL="3175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C33A68-B814-AD82-8AAF-C9DE32795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212532"/>
            <a:ext cx="6819900" cy="38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13D4216-31F6-CE19-BD5C-7DA4484A9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" y="277801"/>
            <a:ext cx="8350357" cy="826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800" b="1" dirty="0" err="1">
                <a:solidFill>
                  <a:srgbClr val="FB8C00"/>
                </a:solidFill>
                <a:latin typeface="Raleway" pitchFamily="2" charset="0"/>
              </a:rPr>
              <a:t>PineCone</a:t>
            </a:r>
            <a:r>
              <a:rPr lang="en-US" altLang="en-US" sz="4800" b="1" dirty="0">
                <a:solidFill>
                  <a:srgbClr val="FB8C00"/>
                </a:solidFill>
                <a:latin typeface="Raleway" pitchFamily="2" charset="0"/>
              </a:rPr>
              <a:t> Vector Database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3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B6921FB-700D-FA50-4B6B-3BAEFFEE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733604"/>
            <a:ext cx="7863839" cy="44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CBBA6-A1A7-A213-1EAE-68C23351BCC7}"/>
              </a:ext>
            </a:extLst>
          </p:cNvPr>
          <p:cNvSpPr txBox="1"/>
          <p:nvPr/>
        </p:nvSpPr>
        <p:spPr>
          <a:xfrm>
            <a:off x="579120" y="126992"/>
            <a:ext cx="844296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B8C00"/>
                </a:solidFill>
                <a:effectLst/>
                <a:latin typeface="Raleway" pitchFamily="2" charset="0"/>
              </a:rPr>
              <a:t>Symptom Checker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1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A78E6B-59BD-D453-C7D8-83A2A92CA3E4}"/>
              </a:ext>
            </a:extLst>
          </p:cNvPr>
          <p:cNvSpPr txBox="1"/>
          <p:nvPr/>
        </p:nvSpPr>
        <p:spPr>
          <a:xfrm>
            <a:off x="678179" y="22943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FB8C00"/>
                </a:solidFill>
                <a:effectLst/>
                <a:latin typeface="Raleway" pitchFamily="2" charset="0"/>
              </a:rPr>
              <a:t>Patient Insights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E7814E8-6D1F-0942-D0DD-251A8284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937319"/>
            <a:ext cx="7458075" cy="41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10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F519-A3D1-52A9-C4B6-AC44A8D2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4137659"/>
            <a:ext cx="6244200" cy="409981"/>
          </a:xfrm>
        </p:spPr>
        <p:txBody>
          <a:bodyPr/>
          <a:lstStyle/>
          <a:p>
            <a:r>
              <a:rPr lang="en-IN" sz="1800" b="0" i="0" u="sng" strike="noStrike" dirty="0" err="1">
                <a:solidFill>
                  <a:srgbClr val="0277BD"/>
                </a:solidFill>
                <a:effectLst/>
                <a:latin typeface="Arial" panose="020B0604020202020204" pitchFamily="34" charset="0"/>
                <a:hlinkClick r:id="rId2"/>
              </a:rPr>
              <a:t>MediConnect</a:t>
            </a:r>
            <a:r>
              <a:rPr lang="en-IN" sz="1800" b="0" i="0" u="sng" strike="noStrike" dirty="0">
                <a:solidFill>
                  <a:srgbClr val="0277BD"/>
                </a:solidFill>
                <a:effectLst/>
                <a:latin typeface="Arial" panose="020B0604020202020204" pitchFamily="34" charset="0"/>
                <a:hlinkClick r:id="rId2"/>
              </a:rPr>
              <a:t> AI · </a:t>
            </a:r>
            <a:r>
              <a:rPr lang="en-IN" sz="1800" b="0" i="0" u="sng" strike="noStrike" dirty="0" err="1">
                <a:solidFill>
                  <a:srgbClr val="0277BD"/>
                </a:solidFill>
                <a:effectLst/>
                <a:latin typeface="Arial" panose="020B0604020202020204" pitchFamily="34" charset="0"/>
                <a:hlinkClick r:id="rId2"/>
              </a:rPr>
              <a:t>Streamlit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6A076-5ADB-A1BD-60F0-DE5C49A73B86}"/>
              </a:ext>
            </a:extLst>
          </p:cNvPr>
          <p:cNvSpPr txBox="1"/>
          <p:nvPr/>
        </p:nvSpPr>
        <p:spPr>
          <a:xfrm>
            <a:off x="678179" y="22943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FB8C00"/>
                </a:solidFill>
                <a:effectLst/>
                <a:latin typeface="Raleway" pitchFamily="2" charset="0"/>
              </a:rPr>
              <a:t>Demo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28EA7-4CC1-89DC-E0F0-EE1F399C11C2}"/>
              </a:ext>
            </a:extLst>
          </p:cNvPr>
          <p:cNvSpPr txBox="1"/>
          <p:nvPr/>
        </p:nvSpPr>
        <p:spPr>
          <a:xfrm>
            <a:off x="746759" y="1074420"/>
            <a:ext cx="4503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have uploaded the App to Streamlit cloud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can use the below link to use the App.</a:t>
            </a:r>
          </a:p>
          <a:p>
            <a:r>
              <a:rPr lang="en-IN" dirty="0">
                <a:solidFill>
                  <a:schemeClr val="tx1"/>
                </a:solidFill>
                <a:hlinkClick r:id="rId2"/>
              </a:rPr>
              <a:t>https://mediconnectai.streamlit.app/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4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D5C2-FD6E-B3E7-1D6C-3B0F5102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300" dirty="0">
                <a:solidFill>
                  <a:schemeClr val="accent5"/>
                </a:solidFill>
              </a:rPr>
              <a:t>References:</a:t>
            </a:r>
            <a:br>
              <a:rPr lang="en" sz="3300" dirty="0">
                <a:solidFill>
                  <a:schemeClr val="accent5"/>
                </a:solidFill>
              </a:rPr>
            </a:br>
            <a:r>
              <a:rPr lang="en-US" sz="1200" dirty="0" err="1"/>
              <a:t>Fareez</a:t>
            </a:r>
            <a:r>
              <a:rPr lang="en-US" sz="1200" dirty="0"/>
              <a:t>, F., Parikh, T., Wavell, C. </a:t>
            </a:r>
            <a:r>
              <a:rPr lang="en-US" sz="1200" i="1" dirty="0"/>
              <a:t>et al.</a:t>
            </a:r>
            <a:r>
              <a:rPr lang="en-US" sz="1200" dirty="0"/>
              <a:t> A dataset of simulated patient-physician medical interviews with a focus on respiratory cases. </a:t>
            </a:r>
            <a:r>
              <a:rPr lang="en-US" sz="1200" i="1" dirty="0"/>
              <a:t>Sci Data</a:t>
            </a:r>
            <a:r>
              <a:rPr lang="en-US" sz="1200" dirty="0"/>
              <a:t> </a:t>
            </a:r>
            <a:r>
              <a:rPr lang="en-US" sz="1200" b="1" dirty="0"/>
              <a:t>9</a:t>
            </a:r>
            <a:r>
              <a:rPr lang="en-US" sz="1200" dirty="0"/>
              <a:t>, 313 (2022). </a:t>
            </a:r>
            <a:r>
              <a:rPr lang="en-US" sz="1200" dirty="0">
                <a:hlinkClick r:id="rId2"/>
              </a:rPr>
              <a:t>https://doi.org/10.1038/s41597-022-01423-1</a:t>
            </a:r>
            <a:br>
              <a:rPr lang="en" sz="3300" dirty="0">
                <a:solidFill>
                  <a:schemeClr val="accent5"/>
                </a:solidFill>
              </a:rPr>
            </a:br>
            <a:br>
              <a:rPr lang="en" sz="3300" dirty="0">
                <a:solidFill>
                  <a:schemeClr val="accent5"/>
                </a:solidFill>
              </a:rPr>
            </a:br>
            <a:r>
              <a:rPr lang="en-IN" sz="1200" dirty="0"/>
              <a:t>https://springernature.figshare.com/articles/dataset/Collection_of_simulated_medical_exams/16550013</a:t>
            </a:r>
          </a:p>
        </p:txBody>
      </p:sp>
    </p:spTree>
    <p:extLst>
      <p:ext uri="{BB962C8B-B14F-4D97-AF65-F5344CB8AC3E}">
        <p14:creationId xmlns:p14="http://schemas.microsoft.com/office/powerpoint/2010/main" val="235691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title" idx="4294967295"/>
          </p:nvPr>
        </p:nvSpPr>
        <p:spPr>
          <a:xfrm>
            <a:off x="535775" y="148375"/>
            <a:ext cx="55797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Challenges Faced by Healthcare Providers</a:t>
            </a:r>
            <a:endParaRPr sz="2400" dirty="0"/>
          </a:p>
        </p:txBody>
      </p:sp>
      <p:sp>
        <p:nvSpPr>
          <p:cNvPr id="334" name="Google Shape;334;p53"/>
          <p:cNvSpPr txBox="1">
            <a:spLocks noGrp="1"/>
          </p:cNvSpPr>
          <p:nvPr>
            <p:ph type="title" idx="4294967295"/>
          </p:nvPr>
        </p:nvSpPr>
        <p:spPr>
          <a:xfrm>
            <a:off x="535775" y="1391075"/>
            <a:ext cx="5437500" cy="31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" sz="175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Overwhelming Administrative Tasks:</a:t>
            </a:r>
            <a:endParaRPr sz="175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Doctors spend significant time reviewing patient histories.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This leads to burnout and reduces the time available for direct patient care.</a:t>
            </a:r>
            <a:b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" sz="175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Impact:</a:t>
            </a:r>
            <a:endParaRPr sz="175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Burnout among healthcare providers.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Less time spent on patient care.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53" title="Royalty-Free photo: Man wearing white coat and silver watch | PickPi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300" y="0"/>
            <a:ext cx="317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/>
      <p:bldP spid="3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 idx="4294967295"/>
          </p:nvPr>
        </p:nvSpPr>
        <p:spPr>
          <a:xfrm>
            <a:off x="535775" y="148375"/>
            <a:ext cx="55797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Challenges Faced by Patients</a:t>
            </a:r>
            <a:endParaRPr sz="2400" dirty="0"/>
          </a:p>
        </p:txBody>
      </p:sp>
      <p:sp>
        <p:nvSpPr>
          <p:cNvPr id="341" name="Google Shape;341;p5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" sz="175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Long Wait Times for Appointments:</a:t>
            </a:r>
            <a:endParaRPr sz="175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Patients often wait an average of 26 days for primary care.</a:t>
            </a:r>
            <a:b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lang="en" sz="175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Resulting Issues:</a:t>
            </a:r>
            <a:endParaRPr sz="175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Neglected symptoms.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	•	Increased anxiety and delayed diagnoses.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 rotWithShape="1">
          <a:blip r:embed="rId3">
            <a:alphaModFix/>
          </a:blip>
          <a:srcRect l="9520" r="9520"/>
          <a:stretch/>
        </p:blipFill>
        <p:spPr>
          <a:xfrm>
            <a:off x="5973300" y="0"/>
            <a:ext cx="31707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 idx="4294967295"/>
          </p:nvPr>
        </p:nvSpPr>
        <p:spPr>
          <a:xfrm>
            <a:off x="535775" y="148375"/>
            <a:ext cx="5579700" cy="14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Proposed Methodology</a:t>
            </a:r>
            <a:endParaRPr sz="2400" dirty="0"/>
          </a:p>
        </p:txBody>
      </p:sp>
      <p:sp>
        <p:nvSpPr>
          <p:cNvPr id="341" name="Google Shape;341;p5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</a:pP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RAG is like an easy alternative to the Fine tunned LLMs but with a minute compromise on accuracy</a:t>
            </a:r>
            <a:b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750" b="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b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750" b="0" dirty="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Easy to Implement, requires less computational power and time.</a:t>
            </a:r>
            <a:endParaRPr sz="1750" b="0" dirty="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1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9126CF7-35CD-1B37-0D5F-52D2F1C4C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03" y="514021"/>
            <a:ext cx="5049986" cy="826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rgbClr val="FB8C00"/>
                </a:solidFill>
                <a:effectLst/>
                <a:latin typeface="Raleway" pitchFamily="2" charset="0"/>
              </a:rPr>
              <a:t>Architecture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C4DD5-4DB8-44C5-B674-21E0229B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2" y="1341120"/>
            <a:ext cx="8678553" cy="32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2BC068-74AB-41DE-4686-06DDDE1B6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41"/>
          <a:stretch/>
        </p:blipFill>
        <p:spPr bwMode="auto">
          <a:xfrm>
            <a:off x="4019443" y="314663"/>
            <a:ext cx="4927815" cy="1772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graph of blue vertical lines&#10;&#10;Description automatically generated">
            <a:extLst>
              <a:ext uri="{FF2B5EF4-FFF2-40B4-BE49-F238E27FC236}">
                <a16:creationId xmlns:a16="http://schemas.microsoft.com/office/drawing/2014/main" id="{38BEAC78-83BC-8022-1F85-7A8B701F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987" y="2202964"/>
            <a:ext cx="2867586" cy="2077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9CDA7-A974-B8AF-22F0-D88AA504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3" y="4455886"/>
            <a:ext cx="8804358" cy="552363"/>
          </a:xfrm>
          <a:prstGeom prst="rect">
            <a:avLst/>
          </a:prstGeom>
        </p:spPr>
      </p:pic>
      <p:pic>
        <p:nvPicPr>
          <p:cNvPr id="6" name="Picture 5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4A0424BA-A832-3B42-1DC6-FE8C361A5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3" y="2202964"/>
            <a:ext cx="2867586" cy="2066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03070-44B3-3732-20B1-D0A0DF6BBBC7}"/>
              </a:ext>
            </a:extLst>
          </p:cNvPr>
          <p:cNvSpPr txBox="1"/>
          <p:nvPr/>
        </p:nvSpPr>
        <p:spPr>
          <a:xfrm>
            <a:off x="470700" y="539634"/>
            <a:ext cx="3548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Hypothesis Testing: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Source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sp>
        <p:nvSpPr>
          <p:cNvPr id="217" name="Google Shape;217;p38"/>
          <p:cNvSpPr txBox="1"/>
          <p:nvPr/>
        </p:nvSpPr>
        <p:spPr>
          <a:xfrm>
            <a:off x="4168467" y="75300"/>
            <a:ext cx="4009500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 dataset of simulated patient-physician medical interviews with a focus on respiratory cases | Scientific Data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0150"/>
            <a:ext cx="5719506" cy="363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5">
            <a:alphaModFix/>
          </a:blip>
          <a:srcRect t="70782"/>
          <a:stretch/>
        </p:blipFill>
        <p:spPr>
          <a:xfrm>
            <a:off x="5511175" y="4547650"/>
            <a:ext cx="3658899" cy="5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900" y="1674475"/>
            <a:ext cx="3691101" cy="2873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1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Data Set:</a:t>
            </a:r>
            <a:br>
              <a:rPr lang="en-US" dirty="0">
                <a:solidFill>
                  <a:schemeClr val="accent5"/>
                </a:solidFill>
              </a:rPr>
            </a:br>
            <a:br>
              <a:rPr lang="en-US" dirty="0">
                <a:solidFill>
                  <a:schemeClr val="accent5"/>
                </a:solidFill>
              </a:rPr>
            </a:br>
            <a:br>
              <a:rPr lang="en-US" dirty="0">
                <a:solidFill>
                  <a:schemeClr val="accent5"/>
                </a:solidFill>
              </a:rPr>
            </a:b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1134D-B174-3C91-2DB2-B814184E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9" t="19569" r="8682" b="28475"/>
          <a:stretch/>
        </p:blipFill>
        <p:spPr>
          <a:xfrm>
            <a:off x="283099" y="1875333"/>
            <a:ext cx="7634176" cy="2672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accent5"/>
                </a:solidFill>
              </a:rPr>
              <a:t>MediConnect AI: Patient Insights</a:t>
            </a:r>
            <a:endParaRPr dirty="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2400" b="0" dirty="0"/>
          </a:p>
        </p:txBody>
      </p:sp>
      <p:sp>
        <p:nvSpPr>
          <p:cNvPr id="348" name="Google Shape;348;p55"/>
          <p:cNvSpPr txBox="1"/>
          <p:nvPr/>
        </p:nvSpPr>
        <p:spPr>
          <a:xfrm>
            <a:off x="363075" y="1406068"/>
            <a:ext cx="40038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1" dirty="0">
                <a:solidFill>
                  <a:schemeClr val="lt1"/>
                </a:solidFill>
              </a:rPr>
              <a:t>Feature:</a:t>
            </a:r>
            <a:endParaRPr sz="1750" b="1" dirty="0">
              <a:solidFill>
                <a:schemeClr val="lt1"/>
              </a:solidFill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dirty="0">
                <a:solidFill>
                  <a:schemeClr val="lt1"/>
                </a:solidFill>
              </a:rPr>
              <a:t>Automatically records and summarizes</a:t>
            </a:r>
            <a:endParaRPr sz="1750" dirty="0">
              <a:solidFill>
                <a:schemeClr val="lt1"/>
              </a:solidFill>
            </a:endParaRPr>
          </a:p>
          <a:p>
            <a:pPr marL="3175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dirty="0">
                <a:solidFill>
                  <a:schemeClr val="lt1"/>
                </a:solidFill>
              </a:rPr>
              <a:t>past patient conversations.</a:t>
            </a:r>
            <a:endParaRPr sz="1750" dirty="0">
              <a:solidFill>
                <a:schemeClr val="lt1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50" b="1" dirty="0">
              <a:solidFill>
                <a:schemeClr val="lt1"/>
              </a:solidFill>
            </a:endParaRPr>
          </a:p>
          <a:p>
            <a:pPr marL="127000" lvl="0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 b="1" dirty="0">
                <a:solidFill>
                  <a:schemeClr val="lt1"/>
                </a:solidFill>
              </a:rPr>
              <a:t>Benefit:</a:t>
            </a:r>
            <a:endParaRPr sz="1750" b="1" dirty="0">
              <a:solidFill>
                <a:schemeClr val="lt1"/>
              </a:solidFill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Char char="●"/>
            </a:pPr>
            <a:r>
              <a:rPr lang="en" sz="1750" dirty="0">
                <a:solidFill>
                  <a:schemeClr val="lt1"/>
                </a:solidFill>
              </a:rPr>
              <a:t>Allows doctors to quickly review key information before appointments.</a:t>
            </a:r>
            <a:endParaRPr sz="1750" dirty="0">
              <a:solidFill>
                <a:schemeClr val="lt1"/>
              </a:solidFill>
            </a:endParaRPr>
          </a:p>
          <a:p>
            <a:pPr marL="457200" lvl="0" indent="-339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Char char="●"/>
            </a:pPr>
            <a:r>
              <a:rPr lang="en" sz="1750" dirty="0">
                <a:solidFill>
                  <a:schemeClr val="lt1"/>
                </a:solidFill>
              </a:rPr>
              <a:t>Reduces administrative burden and enhances focus on patient care.</a:t>
            </a:r>
            <a:endParaRPr sz="175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55" title="Free Images : doctor, job, illustration, clip art, learnin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850" y="1550800"/>
            <a:ext cx="4697149" cy="35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663</Words>
  <Application>Microsoft Office PowerPoint</Application>
  <PresentationFormat>On-screen Show (16:9)</PresentationFormat>
  <Paragraphs>72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Arial</vt:lpstr>
      <vt:lpstr>Roboto</vt:lpstr>
      <vt:lpstr>Raleway</vt:lpstr>
      <vt:lpstr>Swiss</vt:lpstr>
      <vt:lpstr>MediConnect AI</vt:lpstr>
      <vt:lpstr>Challenges Faced by Healthcare Providers</vt:lpstr>
      <vt:lpstr>Challenges Faced by Patients</vt:lpstr>
      <vt:lpstr>Proposed Methodology</vt:lpstr>
      <vt:lpstr>PowerPoint Presentation</vt:lpstr>
      <vt:lpstr>PowerPoint Presentation</vt:lpstr>
      <vt:lpstr>Data Source </vt:lpstr>
      <vt:lpstr>Data Set:    </vt:lpstr>
      <vt:lpstr>MediConnect AI: Patient Insights </vt:lpstr>
      <vt:lpstr>MediConnect AI: Symptom Checker  </vt:lpstr>
      <vt:lpstr>PowerPoint Presentation</vt:lpstr>
      <vt:lpstr>PowerPoint Presentation</vt:lpstr>
      <vt:lpstr>PowerPoint Presentation</vt:lpstr>
      <vt:lpstr>MediConnect AI · Streamlit</vt:lpstr>
      <vt:lpstr>References: Fareez, F., Parikh, T., Wavell, C. et al. A dataset of simulated patient-physician medical interviews with a focus on respiratory cases. Sci Data 9, 313 (2022). https://doi.org/10.1038/s41597-022-01423-1  https://springernature.figshare.com/articles/dataset/Collection_of_simulated_medical_exams/16550013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Krishna Sai Desaboina</cp:lastModifiedBy>
  <cp:revision>20</cp:revision>
  <dcterms:modified xsi:type="dcterms:W3CDTF">2025-05-21T23:00:26Z</dcterms:modified>
</cp:coreProperties>
</file>